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666" r:id="rId2"/>
    <p:sldId id="677" r:id="rId3"/>
    <p:sldId id="685" r:id="rId4"/>
    <p:sldId id="686" r:id="rId5"/>
    <p:sldId id="687" r:id="rId6"/>
    <p:sldId id="682" r:id="rId7"/>
    <p:sldId id="683" r:id="rId8"/>
    <p:sldId id="684" r:id="rId9"/>
    <p:sldId id="667" r:id="rId10"/>
  </p:sldIdLst>
  <p:sldSz cx="10693400" cy="7561263"/>
  <p:notesSz cx="6797675" cy="9874250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19113" indent="-61913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2100" indent="-190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EDF4"/>
    <a:srgbClr val="88A9D2"/>
    <a:srgbClr val="4578B5"/>
    <a:srgbClr val="648FC4"/>
    <a:srgbClr val="7199C9"/>
    <a:srgbClr val="2A0EF8"/>
    <a:srgbClr val="0099FF"/>
    <a:srgbClr val="9999FF"/>
    <a:srgbClr val="6699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7786" autoAdjust="0"/>
  </p:normalViewPr>
  <p:slideViewPr>
    <p:cSldViewPr>
      <p:cViewPr varScale="1">
        <p:scale>
          <a:sx n="105" d="100"/>
          <a:sy n="105" d="100"/>
        </p:scale>
        <p:origin x="-1290" y="-96"/>
      </p:cViewPr>
      <p:guideLst>
        <p:guide orient="horz" pos="4740"/>
        <p:guide orient="horz" pos="1111"/>
        <p:guide orient="horz" pos="340"/>
        <p:guide orient="horz" pos="4468"/>
        <p:guide pos="3368"/>
        <p:guide pos="828"/>
        <p:guide pos="1824"/>
        <p:guide pos="5500"/>
        <p:guide pos="5046"/>
        <p:guide pos="36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7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3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image" Target="../media/image20.emf"/><Relationship Id="rId6" Type="http://schemas.openxmlformats.org/officeDocument/2006/relationships/image" Target="../media/image28.emf"/><Relationship Id="rId5" Type="http://schemas.openxmlformats.org/officeDocument/2006/relationships/image" Target="../media/image25.emf"/><Relationship Id="rId4" Type="http://schemas.openxmlformats.org/officeDocument/2006/relationships/image" Target="../media/image2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3" y="34"/>
            <a:ext cx="2946569" cy="494187"/>
          </a:xfrm>
          <a:prstGeom prst="rect">
            <a:avLst/>
          </a:prstGeom>
        </p:spPr>
        <p:txBody>
          <a:bodyPr vert="horz" lIns="91494" tIns="45750" rIns="91494" bIns="45750" rtlCol="0"/>
          <a:lstStyle>
            <a:lvl1pPr algn="l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505" y="34"/>
            <a:ext cx="2946568" cy="494187"/>
          </a:xfrm>
          <a:prstGeom prst="rect">
            <a:avLst/>
          </a:prstGeom>
        </p:spPr>
        <p:txBody>
          <a:bodyPr vert="horz" lIns="91494" tIns="45750" rIns="91494" bIns="45750" rtlCol="0"/>
          <a:lstStyle>
            <a:lvl1pPr algn="r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89A5CC-31D0-423B-8CA0-7BE9E13CA04E}" type="datetimeFigureOut">
              <a:rPr lang="ru-RU"/>
              <a:pPr>
                <a:defRPr/>
              </a:pPr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9938" y="727075"/>
            <a:ext cx="5257800" cy="3717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94" tIns="45750" rIns="91494" bIns="4575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606" y="4690840"/>
            <a:ext cx="5438464" cy="4442946"/>
          </a:xfrm>
          <a:prstGeom prst="rect">
            <a:avLst/>
          </a:prstGeom>
        </p:spPr>
        <p:txBody>
          <a:bodyPr vert="horz" lIns="91494" tIns="45750" rIns="91494" bIns="4575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3" y="9378518"/>
            <a:ext cx="2946569" cy="494187"/>
          </a:xfrm>
          <a:prstGeom prst="rect">
            <a:avLst/>
          </a:prstGeom>
        </p:spPr>
        <p:txBody>
          <a:bodyPr vert="horz" lIns="91494" tIns="45750" rIns="91494" bIns="45750" rtlCol="0" anchor="b"/>
          <a:lstStyle>
            <a:lvl1pPr algn="l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505" y="9378518"/>
            <a:ext cx="2946568" cy="494187"/>
          </a:xfrm>
          <a:prstGeom prst="rect">
            <a:avLst/>
          </a:prstGeom>
        </p:spPr>
        <p:txBody>
          <a:bodyPr vert="horz" lIns="91494" tIns="45750" rIns="91494" bIns="45750" rtlCol="0" anchor="b"/>
          <a:lstStyle>
            <a:lvl1pPr algn="r" defTabSz="1043682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82F53F-6C96-4B3E-8595-536593CB3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1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9113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1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9463" y="739775"/>
            <a:ext cx="5238750" cy="37036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F0D-8B4E-4B35-AD2F-5C6133775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3CAA-7F33-400C-AD93-79E9062DFB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762B-3CB0-4E90-BB13-2B0F83EA3F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24" tIns="45712" rIns="91424" bIns="45712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04">
              <a:defRPr/>
            </a:pPr>
            <a:endParaRPr lang="ru-RU" smtClean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5A2C-97B0-4F37-A37A-C10F564446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DA2B-D88F-4101-912C-9DE433765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A59E-A672-453A-8B07-30551BB68D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7254-39B4-4CED-BEC6-C70A2F284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3A29-998D-4187-8B51-53A7C7EAAC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603D-391C-444B-995E-958540387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61EE710-8FCD-40F1-AA7F-D8AF0BCC1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A9B0-337D-4358-B312-226563051D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FE411-82DC-4216-9AF4-B34672DED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11" r:id="rId2"/>
    <p:sldLayoutId id="2147485012" r:id="rId3"/>
    <p:sldLayoutId id="2147485013" r:id="rId4"/>
    <p:sldLayoutId id="2147485014" r:id="rId5"/>
    <p:sldLayoutId id="2147485009" r:id="rId6"/>
    <p:sldLayoutId id="2147485015" r:id="rId7"/>
    <p:sldLayoutId id="2147485016" r:id="rId8"/>
    <p:sldLayoutId id="2147485008" r:id="rId9"/>
    <p:sldLayoutId id="2147485007" r:id="rId10"/>
    <p:sldLayoutId id="2147485006" r:id="rId11"/>
    <p:sldLayoutId id="2147485005" r:id="rId12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207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38250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2113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2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1.e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23.emf"/><Relationship Id="rId4" Type="http://schemas.openxmlformats.org/officeDocument/2006/relationships/image" Target="../media/image20.emf"/><Relationship Id="rId9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5.e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7.e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e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5" Type="http://schemas.openxmlformats.org/officeDocument/2006/relationships/oleObject" Target="../embeddings/oleObject12.bin"/><Relationship Id="rId10" Type="http://schemas.openxmlformats.org/officeDocument/2006/relationships/image" Target="../media/image23.emf"/><Relationship Id="rId4" Type="http://schemas.openxmlformats.org/officeDocument/2006/relationships/image" Target="../media/image20.emf"/><Relationship Id="rId9" Type="http://schemas.openxmlformats.org/officeDocument/2006/relationships/oleObject" Target="../embeddings/oleObject9.bin"/><Relationship Id="rId14" Type="http://schemas.openxmlformats.org/officeDocument/2006/relationships/image" Target="../media/image2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13" Type="http://schemas.openxmlformats.org/officeDocument/2006/relationships/oleObject" Target="../embeddings/oleObject18.bin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25.e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6.e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21.e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5" Type="http://schemas.openxmlformats.org/officeDocument/2006/relationships/oleObject" Target="../embeddings/oleObject19.bin"/><Relationship Id="rId10" Type="http://schemas.openxmlformats.org/officeDocument/2006/relationships/image" Target="../media/image23.emf"/><Relationship Id="rId4" Type="http://schemas.openxmlformats.org/officeDocument/2006/relationships/image" Target="../media/image20.emf"/><Relationship Id="rId9" Type="http://schemas.openxmlformats.org/officeDocument/2006/relationships/oleObject" Target="../embeddings/oleObject16.bin"/><Relationship Id="rId14" Type="http://schemas.openxmlformats.org/officeDocument/2006/relationships/image" Target="../media/image2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7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42"/>
          <p:cNvSpPr txBox="1">
            <a:spLocks noChangeArrowheads="1"/>
          </p:cNvSpPr>
          <p:nvPr/>
        </p:nvSpPr>
        <p:spPr bwMode="auto">
          <a:xfrm>
            <a:off x="962025" y="6580189"/>
            <a:ext cx="8813800" cy="43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172" tIns="62096" rIns="124172" bIns="62096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7F7F7F"/>
                </a:solidFill>
                <a:latin typeface="Arial" panose="020B0604020202020204" pitchFamily="34" charset="0"/>
              </a:rPr>
              <a:t>Сентябрь 2019</a:t>
            </a:r>
            <a:endParaRPr lang="ru-RU" altLang="ru-RU" sz="2000" b="1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66180" y="2700511"/>
            <a:ext cx="9505056" cy="146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МИ </a:t>
            </a:r>
            <a:r>
              <a:rPr lang="ru-RU" alt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ФНС России по </a:t>
            </a: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крупнейшим налогоплательщикам </a:t>
            </a: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№ 2 </a:t>
            </a:r>
          </a:p>
          <a:p>
            <a:pPr>
              <a:spcBef>
                <a:spcPct val="0"/>
              </a:spcBef>
            </a:pP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начальник </a:t>
            </a:r>
            <a:r>
              <a:rPr 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отдела налогового мониторинга № 1 </a:t>
            </a:r>
            <a:endParaRPr lang="ru-RU" sz="2200" dirty="0" smtClean="0">
              <a:solidFill>
                <a:srgbClr val="005AAA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ru-RU" sz="2200" dirty="0" err="1" smtClean="0">
                <a:solidFill>
                  <a:srgbClr val="005AAA"/>
                </a:solidFill>
                <a:latin typeface="Arial" panose="020B0604020202020204" pitchFamily="34" charset="0"/>
              </a:rPr>
              <a:t>Качугина</a:t>
            </a: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 Ирина Игоревна</a:t>
            </a:r>
            <a:endParaRPr 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594172" y="3492599"/>
            <a:ext cx="9361487" cy="237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>
            <a:lvl1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1400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120" algn="l" defTabSz="1042804" rtl="0" fontAlgn="base">
              <a:lnSpc>
                <a:spcPts val="5199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239" algn="l" defTabSz="1042804" rtl="0" fontAlgn="base">
              <a:lnSpc>
                <a:spcPts val="5199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358" algn="l" defTabSz="1042804" rtl="0" fontAlgn="base">
              <a:lnSpc>
                <a:spcPts val="5199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477" algn="l" defTabSz="1042804" rtl="0" fontAlgn="base">
              <a:lnSpc>
                <a:spcPts val="5199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 defTabSz="1027113" eaLnBrk="1" hangingPunct="1">
              <a:lnSpc>
                <a:spcPct val="100000"/>
              </a:lnSpc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  <a:t/>
            </a:r>
            <a:b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Arial" charset="0"/>
                <a:cs typeface="Arial" charset="0"/>
              </a:rPr>
            </a:br>
            <a:r>
              <a:rPr lang="ru-RU" sz="2400" dirty="0">
                <a:solidFill>
                  <a:srgbClr val="005AAA"/>
                </a:solidFill>
                <a:latin typeface="Arial" panose="020B0604020202020204" pitchFamily="34" charset="0"/>
                <a:ea typeface="+mn-ea"/>
                <a:cs typeface="Arial" charset="0"/>
              </a:rPr>
              <a:t>Особенности информационного взаимодействия в рамках проведения  налогового мониторинга</a:t>
            </a:r>
          </a:p>
          <a:p>
            <a:pPr algn="ctr" eaLnBrk="1" hangingPunct="1">
              <a:lnSpc>
                <a:spcPct val="100000"/>
              </a:lnSpc>
            </a:pPr>
            <a:endParaRPr lang="ru-RU" sz="2400" b="0" dirty="0" smtClean="0">
              <a:solidFill>
                <a:srgbClr val="005AAA"/>
              </a:solidFill>
              <a:latin typeface="Arial" panose="020B0604020202020204" pitchFamily="34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199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s://mtdata.ru/u25/photoE64C/20456345157-0/original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2" r="11374"/>
          <a:stretch/>
        </p:blipFill>
        <p:spPr bwMode="auto">
          <a:xfrm>
            <a:off x="2610396" y="2961358"/>
            <a:ext cx="3600399" cy="2920785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2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89449" y="998959"/>
            <a:ext cx="8510587" cy="32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>
              <a:lnSpc>
                <a:spcPct val="60000"/>
              </a:lnSpc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УРОВНИ КОНТРОЛЯ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683072" y="1705635"/>
            <a:ext cx="2225702" cy="345314"/>
          </a:xfrm>
          <a:prstGeom prst="rect">
            <a:avLst/>
          </a:prstGeom>
          <a:solidFill>
            <a:schemeClr val="accent3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Налогоплательщик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673751" y="1710108"/>
            <a:ext cx="2225702" cy="345314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Налоговый орган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754017" y="2254185"/>
            <a:ext cx="2004135" cy="4873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Осуществление операции, сделки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754017" y="3036614"/>
            <a:ext cx="2004135" cy="72539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Получение первичных документов для оформления операции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741239" y="4104631"/>
            <a:ext cx="2004135" cy="104507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Ввод данных в систему учета и формирование регистров бухгалтерского и налогового учета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741239" y="5500861"/>
            <a:ext cx="2004135" cy="8726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Формирование и представление в налоговой орган декларации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6150877" y="2258846"/>
            <a:ext cx="3577319" cy="6602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Получение декларации от налогоплательщика, контроль согласованности показателей декларации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6150877" y="3772189"/>
            <a:ext cx="1716103" cy="8256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Запрос пояснений по расхождениям, реестров первичных документов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6125350" y="4821547"/>
            <a:ext cx="1728881" cy="4445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Анализ первичных документов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4" name="Text Box 9"/>
          <p:cNvSpPr txBox="1">
            <a:spLocks noChangeArrowheads="1"/>
          </p:cNvSpPr>
          <p:nvPr/>
        </p:nvSpPr>
        <p:spPr bwMode="auto">
          <a:xfrm>
            <a:off x="6138099" y="6153844"/>
            <a:ext cx="1728881" cy="5855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Анализ результатов контрольных процедур в рамках СВК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1609255" y="2822733"/>
            <a:ext cx="261847" cy="13862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1618781" y="3846878"/>
            <a:ext cx="261847" cy="13862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18" name="Стрелка вниз 17"/>
          <p:cNvSpPr/>
          <p:nvPr/>
        </p:nvSpPr>
        <p:spPr>
          <a:xfrm>
            <a:off x="1625161" y="5281190"/>
            <a:ext cx="261847" cy="13862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19" name="Стрелка вниз 18"/>
          <p:cNvSpPr/>
          <p:nvPr/>
        </p:nvSpPr>
        <p:spPr>
          <a:xfrm>
            <a:off x="6858868" y="3633564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6866832" y="4628230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21" name="Стрелка вниз 20"/>
          <p:cNvSpPr/>
          <p:nvPr/>
        </p:nvSpPr>
        <p:spPr>
          <a:xfrm>
            <a:off x="6878004" y="5305637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754017" y="6641040"/>
            <a:ext cx="2004135" cy="48735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Проведение контрольных процедур в рамках СВК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3" name="Стрелка вниз 22"/>
          <p:cNvSpPr/>
          <p:nvPr/>
        </p:nvSpPr>
        <p:spPr>
          <a:xfrm>
            <a:off x="1625161" y="6446638"/>
            <a:ext cx="261847" cy="138625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auto">
          <a:xfrm>
            <a:off x="6138099" y="5505772"/>
            <a:ext cx="1728881" cy="43714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Мероприятия налогового контроля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трелка вниз 24"/>
          <p:cNvSpPr/>
          <p:nvPr/>
        </p:nvSpPr>
        <p:spPr>
          <a:xfrm>
            <a:off x="6885053" y="5969544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8013791" y="3783552"/>
            <a:ext cx="1717200" cy="4014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Налог на прибыль КГН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8" name="Text Box 9"/>
          <p:cNvSpPr txBox="1">
            <a:spLocks noChangeArrowheads="1"/>
          </p:cNvSpPr>
          <p:nvPr/>
        </p:nvSpPr>
        <p:spPr bwMode="auto">
          <a:xfrm>
            <a:off x="8010997" y="4394049"/>
            <a:ext cx="1717200" cy="44451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Возмещение НДС и акциз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29" name="Text Box 9"/>
          <p:cNvSpPr txBox="1">
            <a:spLocks noChangeArrowheads="1"/>
          </p:cNvSpPr>
          <p:nvPr/>
        </p:nvSpPr>
        <p:spPr bwMode="auto">
          <a:xfrm>
            <a:off x="8010997" y="6471592"/>
            <a:ext cx="1692562" cy="5355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r>
              <a:rPr lang="ru-RU" sz="1200" b="1" dirty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Досрочное прекращение НМ</a:t>
            </a:r>
          </a:p>
        </p:txBody>
      </p:sp>
      <p:sp>
        <p:nvSpPr>
          <p:cNvPr id="30" name="Стрелка вниз 29"/>
          <p:cNvSpPr/>
          <p:nvPr/>
        </p:nvSpPr>
        <p:spPr>
          <a:xfrm>
            <a:off x="8731076" y="3633564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8738673" y="4224775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32" name="Стрелка вниз 31"/>
          <p:cNvSpPr/>
          <p:nvPr/>
        </p:nvSpPr>
        <p:spPr>
          <a:xfrm>
            <a:off x="8750992" y="4867365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33" name="Text Box 9"/>
          <p:cNvSpPr txBox="1">
            <a:spLocks noChangeArrowheads="1"/>
          </p:cNvSpPr>
          <p:nvPr/>
        </p:nvSpPr>
        <p:spPr bwMode="auto">
          <a:xfrm>
            <a:off x="8011732" y="5048571"/>
            <a:ext cx="1697415" cy="12089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pPr algn="ctr"/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УНД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уменьшающие налог,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увеличивающие убыток,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1200" b="1" dirty="0" smtClean="0">
                <a:solidFill>
                  <a:schemeClr val="accent3">
                    <a:lumMod val="50000"/>
                  </a:schemeClr>
                </a:solidFill>
                <a:latin typeface="Arial Narrow" panose="020B0606020202030204" pitchFamily="34" charset="0"/>
              </a:rPr>
              <a:t>после 1-го июля периода НМ</a:t>
            </a:r>
            <a:endParaRPr lang="ru-RU" sz="1200" b="1" dirty="0">
              <a:solidFill>
                <a:schemeClr val="accent3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Стрелка вниз 33"/>
          <p:cNvSpPr/>
          <p:nvPr/>
        </p:nvSpPr>
        <p:spPr>
          <a:xfrm>
            <a:off x="8749479" y="6294873"/>
            <a:ext cx="261847" cy="138625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50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>
              <a:latin typeface="Arial Narrow" panose="020B0606020202030204" pitchFamily="34" charset="0"/>
            </a:endParaRPr>
          </a:p>
        </p:txBody>
      </p:sp>
      <p:sp>
        <p:nvSpPr>
          <p:cNvPr id="35" name="Text Box 9"/>
          <p:cNvSpPr txBox="1">
            <a:spLocks noChangeArrowheads="1"/>
          </p:cNvSpPr>
          <p:nvPr/>
        </p:nvSpPr>
        <p:spPr bwMode="auto">
          <a:xfrm>
            <a:off x="6150877" y="3057500"/>
            <a:ext cx="1716103" cy="48932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Налоговый мониторинг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8016584" y="3057499"/>
            <a:ext cx="1704881" cy="489329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lIns="80133" tIns="40067" rIns="80133" bIns="40067" anchor="ctr"/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Проведение КНП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649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25347" y="684287"/>
            <a:ext cx="93599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ПРЕДСТАВЛЕНИЯ НАЛОГОВОМУ ОРГАНУ ДОКУМЕНТОВ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>
                <a:latin typeface="Arial Narrow" panose="020B0606020202030204" pitchFamily="34" charset="0"/>
              </a:rPr>
              <a:pPr>
                <a:lnSpc>
                  <a:spcPct val="100000"/>
                </a:lnSpc>
                <a:defRPr/>
              </a:pPr>
              <a:t>3</a:t>
            </a:fld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28" name="Рисунок 27"/>
          <p:cNvPicPr/>
          <p:nvPr/>
        </p:nvPicPr>
        <p:blipFill rotWithShape="1">
          <a:blip r:embed="rId2"/>
          <a:srcRect l="14272" t="34016" r="61375" b="56066"/>
          <a:stretch/>
        </p:blipFill>
        <p:spPr bwMode="auto">
          <a:xfrm>
            <a:off x="1242244" y="2670778"/>
            <a:ext cx="3960440" cy="1008112"/>
          </a:xfrm>
          <a:prstGeom prst="rect">
            <a:avLst/>
          </a:prstGeom>
          <a:ln w="9525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38188" y="2814794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</a:t>
            </a:r>
          </a:p>
        </p:txBody>
      </p:sp>
      <p:pic>
        <p:nvPicPr>
          <p:cNvPr id="37" name="Рисунок 36"/>
          <p:cNvPicPr/>
          <p:nvPr/>
        </p:nvPicPr>
        <p:blipFill rotWithShape="1">
          <a:blip r:embed="rId2"/>
          <a:srcRect l="14272" t="45860" r="60814" b="43532"/>
          <a:stretch/>
        </p:blipFill>
        <p:spPr bwMode="auto">
          <a:xfrm>
            <a:off x="1245911" y="3833951"/>
            <a:ext cx="3956773" cy="1008112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741855" y="3977967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</a:t>
            </a:r>
          </a:p>
        </p:txBody>
      </p:sp>
      <p:pic>
        <p:nvPicPr>
          <p:cNvPr id="44" name="Рисунок 43"/>
          <p:cNvPicPr/>
          <p:nvPr/>
        </p:nvPicPr>
        <p:blipFill rotWithShape="1">
          <a:blip r:embed="rId2"/>
          <a:srcRect l="14366" t="58117" r="62211" b="36372"/>
          <a:stretch/>
        </p:blipFill>
        <p:spPr bwMode="auto">
          <a:xfrm>
            <a:off x="1245911" y="4999460"/>
            <a:ext cx="3956773" cy="648072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25347" y="4963456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3</a:t>
            </a:r>
          </a:p>
        </p:txBody>
      </p:sp>
      <p:pic>
        <p:nvPicPr>
          <p:cNvPr id="46" name="Рисунок 45"/>
          <p:cNvPicPr/>
          <p:nvPr/>
        </p:nvPicPr>
        <p:blipFill rotWithShape="1">
          <a:blip r:embed="rId2"/>
          <a:srcRect l="14272" t="45860" r="60814" b="43532"/>
          <a:stretch/>
        </p:blipFill>
        <p:spPr bwMode="auto">
          <a:xfrm>
            <a:off x="1277002" y="5831056"/>
            <a:ext cx="3925682" cy="1080120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7" name="TextBox 46"/>
          <p:cNvSpPr txBox="1"/>
          <p:nvPr/>
        </p:nvSpPr>
        <p:spPr>
          <a:xfrm>
            <a:off x="752058" y="6011076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4</a:t>
            </a: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778748" y="4254830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5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5783193" y="5305772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6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5804119" y="6179008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7</a:t>
            </a:r>
          </a:p>
        </p:txBody>
      </p:sp>
      <p:pic>
        <p:nvPicPr>
          <p:cNvPr id="51" name="Рисунок 50"/>
          <p:cNvPicPr/>
          <p:nvPr/>
        </p:nvPicPr>
        <p:blipFill rotWithShape="1">
          <a:blip r:embed="rId2"/>
          <a:srcRect l="43657" t="34567" r="32643" b="56755"/>
          <a:stretch/>
        </p:blipFill>
        <p:spPr bwMode="auto">
          <a:xfrm>
            <a:off x="6287834" y="4133890"/>
            <a:ext cx="3379346" cy="961961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2" name="Рисунок 51"/>
          <p:cNvPicPr/>
          <p:nvPr/>
        </p:nvPicPr>
        <p:blipFill rotWithShape="1">
          <a:blip r:embed="rId2"/>
          <a:srcRect l="43937" t="46687" r="31709" b="47940"/>
          <a:stretch/>
        </p:blipFill>
        <p:spPr bwMode="auto">
          <a:xfrm>
            <a:off x="6354812" y="5316241"/>
            <a:ext cx="3312368" cy="664378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3" name="Рисунок 52"/>
          <p:cNvPicPr/>
          <p:nvPr/>
        </p:nvPicPr>
        <p:blipFill rotWithShape="1">
          <a:blip r:embed="rId2"/>
          <a:srcRect l="43657" t="57979" r="33013" b="35270"/>
          <a:stretch/>
        </p:blipFill>
        <p:spPr bwMode="auto">
          <a:xfrm>
            <a:off x="6314175" y="6173479"/>
            <a:ext cx="3379346" cy="787202"/>
          </a:xfrm>
          <a:prstGeom prst="rect">
            <a:avLst/>
          </a:prstGeom>
          <a:ln w="12700"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4" name="Рисунок 53" descr="http://buhpressa.ru/images/img_news/sdelka_nalog_vopr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0796" y="1547951"/>
            <a:ext cx="3242945" cy="2286000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TextBox 57"/>
          <p:cNvSpPr txBox="1"/>
          <p:nvPr/>
        </p:nvSpPr>
        <p:spPr>
          <a:xfrm>
            <a:off x="725347" y="3848500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0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74292" y="1836415"/>
            <a:ext cx="2965169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Глава 1 РИВ</a:t>
            </a:r>
          </a:p>
        </p:txBody>
      </p:sp>
    </p:spTree>
    <p:extLst>
      <p:ext uri="{BB962C8B-B14F-4D97-AF65-F5344CB8AC3E}">
        <p14:creationId xmlns:p14="http://schemas.microsoft.com/office/powerpoint/2010/main" val="2180388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 descr="http://www.riakchr.ru/upload/iblock/a4e/a4e873662996265aa001f7710f00212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9721" y="2356707"/>
            <a:ext cx="3834309" cy="258535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Заголовок 9"/>
          <p:cNvSpPr>
            <a:spLocks/>
          </p:cNvSpPr>
          <p:nvPr/>
        </p:nvSpPr>
        <p:spPr bwMode="auto">
          <a:xfrm>
            <a:off x="725347" y="756295"/>
            <a:ext cx="9359900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ОТРАЖЕНИЯ ОРГАНИЗАЦИИ В РЕГИСТРАХ БУХГАЛТЕРСКОГО И НАЛОГОВОГО УЧЕТА ДОХОДОВ, РАСХОДОВ, ОБЪЕКТОВ НАЛОГООБЛОЖЕНИЯ, СВЕДЕНИЙ О РЕГИСТРАХ БУХГАЛТЕРСКОГО УЧЕТА, ОБ АНАЛИТИЧЕСКИХ РЕГИСТРАХ НАЛОГОВОГО УЧЕТА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>
                <a:latin typeface="Arial Narrow" panose="020B0606020202030204" pitchFamily="34" charset="0"/>
              </a:rPr>
              <a:pPr>
                <a:lnSpc>
                  <a:spcPct val="100000"/>
                </a:lnSpc>
                <a:defRPr/>
              </a:pPr>
              <a:t>4</a:t>
            </a:fld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21" name="Рисунок 20"/>
          <p:cNvPicPr/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8000"/>
                    </a14:imgEffect>
                    <a14:imgEffect>
                      <a14:brightnessContrast bright="-23000" contrast="56000"/>
                    </a14:imgEffect>
                  </a14:imgLayer>
                </a14:imgProps>
              </a:ext>
            </a:extLst>
          </a:blip>
          <a:srcRect l="40002" t="34528" r="32638" b="29349"/>
          <a:stretch/>
        </p:blipFill>
        <p:spPr bwMode="auto">
          <a:xfrm>
            <a:off x="5916287" y="1908424"/>
            <a:ext cx="3822901" cy="30331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2" name="Рисунок 21"/>
          <p:cNvPicPr/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100000"/>
                    </a14:imgEffect>
                    <a14:imgEffect>
                      <a14:brightnessContrast bright="5000" contrast="-39000"/>
                    </a14:imgEffect>
                  </a14:imgLayer>
                </a14:imgProps>
              </a:ext>
            </a:extLst>
          </a:blip>
          <a:srcRect l="10661" t="34263" r="61601" b="59495"/>
          <a:stretch/>
        </p:blipFill>
        <p:spPr bwMode="auto">
          <a:xfrm>
            <a:off x="882204" y="4519653"/>
            <a:ext cx="4752528" cy="65461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Рисунок 22"/>
          <p:cNvPicPr/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64000"/>
                    </a14:imgEffect>
                    <a14:imgEffect>
                      <a14:brightnessContrast bright="-31000" contrast="69000"/>
                    </a14:imgEffect>
                  </a14:imgLayer>
                </a14:imgProps>
              </a:ext>
            </a:extLst>
          </a:blip>
          <a:srcRect l="10661" t="42231" r="61979" b="51262"/>
          <a:stretch/>
        </p:blipFill>
        <p:spPr bwMode="auto">
          <a:xfrm>
            <a:off x="882204" y="5246293"/>
            <a:ext cx="4752528" cy="6965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4" name="Рисунок 23"/>
          <p:cNvPicPr/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76000"/>
                    </a14:imgEffect>
                    <a14:imgEffect>
                      <a14:brightnessContrast bright="-11000" contrast="2000"/>
                    </a14:imgEffect>
                  </a14:imgLayer>
                </a14:imgProps>
              </a:ext>
            </a:extLst>
          </a:blip>
          <a:srcRect l="10661" t="50199" r="61979" b="39973"/>
          <a:stretch/>
        </p:blipFill>
        <p:spPr bwMode="auto">
          <a:xfrm>
            <a:off x="882204" y="6024857"/>
            <a:ext cx="4752528" cy="8510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Рисунок 24"/>
          <p:cNvPicPr/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5000"/>
                    </a14:imgEffect>
                    <a14:imgEffect>
                      <a14:brightnessContrast bright="-10000" contrast="41000"/>
                    </a14:imgEffect>
                  </a14:imgLayer>
                </a14:imgProps>
              </a:ext>
            </a:extLst>
          </a:blip>
          <a:srcRect l="10567" t="61488" r="62073" b="31208"/>
          <a:stretch/>
        </p:blipFill>
        <p:spPr bwMode="auto">
          <a:xfrm>
            <a:off x="5922764" y="5220791"/>
            <a:ext cx="3816424" cy="72293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6" name="Рисунок 25"/>
          <p:cNvPicPr/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99000"/>
                    </a14:imgEffect>
                    <a14:imgEffect>
                      <a14:brightnessContrast bright="-30000" contrast="38000"/>
                    </a14:imgEffect>
                  </a14:imgLayer>
                </a14:imgProps>
              </a:ext>
            </a:extLst>
          </a:blip>
          <a:srcRect l="10567" t="70518" r="62073" b="21248"/>
          <a:stretch/>
        </p:blipFill>
        <p:spPr bwMode="auto">
          <a:xfrm>
            <a:off x="5922764" y="6084887"/>
            <a:ext cx="3816424" cy="80230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1674292" y="1980431"/>
            <a:ext cx="2965169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Глава 2 РИВ</a:t>
            </a:r>
          </a:p>
        </p:txBody>
      </p:sp>
    </p:spTree>
    <p:extLst>
      <p:ext uri="{BB962C8B-B14F-4D97-AF65-F5344CB8AC3E}">
        <p14:creationId xmlns:p14="http://schemas.microsoft.com/office/powerpoint/2010/main" val="1408782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25347" y="684287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>
              <a:lnSpc>
                <a:spcPct val="60000"/>
              </a:lnSpc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ИНФОРМАЦИОННОГО ВЗАИМОДЕЙСТВИЯ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>
                <a:latin typeface="Arial Narrow" panose="020B0606020202030204" pitchFamily="34" charset="0"/>
              </a:rPr>
              <a:pPr>
                <a:lnSpc>
                  <a:spcPct val="100000"/>
                </a:lnSpc>
                <a:defRPr/>
              </a:pPr>
              <a:t>5</a:t>
            </a:fld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15" name="Рисунок 14"/>
          <p:cNvPicPr/>
          <p:nvPr/>
        </p:nvPicPr>
        <p:blipFill rotWithShape="1">
          <a:blip r:embed="rId2"/>
          <a:srcRect l="50926" t="30729" r="40725" b="55112"/>
          <a:stretch/>
        </p:blipFill>
        <p:spPr bwMode="auto">
          <a:xfrm>
            <a:off x="1112271" y="1596769"/>
            <a:ext cx="1006627" cy="9130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3683" y="1982511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</a:t>
            </a:r>
          </a:p>
        </p:txBody>
      </p:sp>
      <p:cxnSp>
        <p:nvCxnSpPr>
          <p:cNvPr id="16" name="Прямая соединительная линия 15"/>
          <p:cNvCxnSpPr>
            <a:endCxn id="18" idx="2"/>
          </p:cNvCxnSpPr>
          <p:nvPr/>
        </p:nvCxnSpPr>
        <p:spPr>
          <a:xfrm>
            <a:off x="997605" y="2522363"/>
            <a:ext cx="22054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3203081" y="2468357"/>
            <a:ext cx="110773" cy="108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967614" y="2579606"/>
            <a:ext cx="2346240" cy="5529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Прямой доступ к бухгалтерской учетной системе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налогоплательщика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20250" y="2108317"/>
            <a:ext cx="1393604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b="1" dirty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8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организаций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659142" y="1990063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</a:t>
            </a:r>
          </a:p>
        </p:txBody>
      </p:sp>
      <p:cxnSp>
        <p:nvCxnSpPr>
          <p:cNvPr id="24" name="Прямая соединительная линия 23"/>
          <p:cNvCxnSpPr>
            <a:endCxn id="25" idx="2"/>
          </p:cNvCxnSpPr>
          <p:nvPr/>
        </p:nvCxnSpPr>
        <p:spPr>
          <a:xfrm>
            <a:off x="3893064" y="2529915"/>
            <a:ext cx="22054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6098540" y="2475909"/>
            <a:ext cx="110773" cy="108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3863073" y="2587158"/>
            <a:ext cx="2346240" cy="5529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Обмен информацией в режиме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«витрины данных»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815709" y="2115869"/>
            <a:ext cx="1393604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14 организации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592314" y="1990063"/>
            <a:ext cx="504056" cy="72008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3</a:t>
            </a:r>
          </a:p>
        </p:txBody>
      </p:sp>
      <p:cxnSp>
        <p:nvCxnSpPr>
          <p:cNvPr id="30" name="Прямая соединительная линия 29"/>
          <p:cNvCxnSpPr>
            <a:endCxn id="32" idx="2"/>
          </p:cNvCxnSpPr>
          <p:nvPr/>
        </p:nvCxnSpPr>
        <p:spPr>
          <a:xfrm>
            <a:off x="6826236" y="2529915"/>
            <a:ext cx="2205476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Овал 31"/>
          <p:cNvSpPr/>
          <p:nvPr/>
        </p:nvSpPr>
        <p:spPr>
          <a:xfrm>
            <a:off x="9031712" y="2475909"/>
            <a:ext cx="110773" cy="10801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TextBox 32"/>
          <p:cNvSpPr txBox="1"/>
          <p:nvPr/>
        </p:nvSpPr>
        <p:spPr>
          <a:xfrm>
            <a:off x="6796245" y="2587158"/>
            <a:ext cx="2346240" cy="5529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Обмен данных через ТКС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ru-RU" sz="1200" b="1" dirty="0">
              <a:solidFill>
                <a:srgbClr val="005AA9"/>
              </a:solidFill>
              <a:latin typeface="Arial Narrow" pitchFamily="34" charset="0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748881" y="2115869"/>
            <a:ext cx="1393604" cy="36004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11 организаций</a:t>
            </a:r>
          </a:p>
        </p:txBody>
      </p:sp>
      <p:pic>
        <p:nvPicPr>
          <p:cNvPr id="35" name="Рисунок 34"/>
          <p:cNvPicPr/>
          <p:nvPr/>
        </p:nvPicPr>
        <p:blipFill rotWithShape="1">
          <a:blip r:embed="rId3"/>
          <a:srcRect l="50218" t="46883" r="32949" b="23441"/>
          <a:stretch/>
        </p:blipFill>
        <p:spPr bwMode="auto">
          <a:xfrm>
            <a:off x="3960752" y="1404367"/>
            <a:ext cx="1035050" cy="11054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8" name="Рисунок 37" descr="https://findicons.com/files/icons/977/rrze/720/server_web_secure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056" y="1456768"/>
            <a:ext cx="940140" cy="1050656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Рисунок 38" descr="https://pixy.org/src/121/1211063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683" y="3348583"/>
            <a:ext cx="1126181" cy="1220664"/>
          </a:xfrm>
          <a:prstGeom prst="rect">
            <a:avLst/>
          </a:prstGeom>
          <a:noFill/>
          <a:ln>
            <a:noFill/>
          </a:ln>
        </p:spPr>
      </p:pic>
      <p:sp>
        <p:nvSpPr>
          <p:cNvPr id="40" name="TextBox 39"/>
          <p:cNvSpPr txBox="1"/>
          <p:nvPr/>
        </p:nvSpPr>
        <p:spPr>
          <a:xfrm>
            <a:off x="1920250" y="3682438"/>
            <a:ext cx="7818938" cy="552953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Способ и порядок информационного взаимодействия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 с налоговым органом, а также структура раскрытия показателей налоговой отчетности описывается в регламенте информационного взаимодействия (Приложение № 4 к Приказу ФНС </a:t>
            </a:r>
            <a:r>
              <a:rPr lang="ru-RU" sz="1200" b="1" noProof="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Р</a:t>
            </a:r>
            <a:r>
              <a:rPr kumimoji="0" lang="ru-RU" sz="12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оссии от 21.04.2017 № ММВ-7-15/323</a:t>
            </a:r>
            <a:r>
              <a:rPr kumimoji="0" lang="en-US" sz="12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@</a:t>
            </a:r>
            <a:endParaRPr kumimoji="0" lang="ru-RU" sz="12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821583" y="4644727"/>
            <a:ext cx="7818938" cy="230425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28575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Наиболее эффективным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способом информационного взаимодействия является обмен данными по средством прямого доступа в учетную систему или через аналитическую «витрину данных»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На практике выбор способа информационного взаимодействия состоит из следующих основных этапов:</a:t>
            </a:r>
          </a:p>
          <a:p>
            <a:pPr marL="171450" marR="0" indent="-1714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Диагностика информационных систем порядка подготовки налоговой отчетности и выполнения контрольных процедур</a:t>
            </a:r>
          </a:p>
          <a:p>
            <a:pPr marL="171450" marR="0" indent="-1714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1400" dirty="0" smtClean="0">
                <a:solidFill>
                  <a:srgbClr val="005AA9"/>
                </a:solidFill>
                <a:latin typeface="Arial Narrow" pitchFamily="34" charset="0"/>
                <a:ea typeface="+mj-ea"/>
                <a:cs typeface="+mj-cs"/>
              </a:rPr>
              <a:t>Составление плана работ по реализации выбранного способа информационного взаимодействия по итогам проведенной диагностики</a:t>
            </a:r>
          </a:p>
          <a:p>
            <a:pPr marL="171450" marR="0" indent="-1714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1400" i="0" u="none" strike="noStrike" kern="1200" cap="none" spc="0" normalizeH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Согласование способа информационного взаимодействия с налоговым органом в формате рабочей встречи с презентацией выбранного решения </a:t>
            </a:r>
            <a:endParaRPr kumimoji="0" lang="ru-RU" sz="1400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43" name="Рисунок 42" descr="https://pics.clipartpng.com/Yellow_Light_Bulb_PNG_Clip_Art-2108.pn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630" y="5117261"/>
            <a:ext cx="722954" cy="1161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102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Выгнутая вправо стрелка 28"/>
          <p:cNvSpPr/>
          <p:nvPr/>
        </p:nvSpPr>
        <p:spPr>
          <a:xfrm rot="18532562">
            <a:off x="6714277" y="472141"/>
            <a:ext cx="1297294" cy="4670685"/>
          </a:xfrm>
          <a:prstGeom prst="curvedLef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9"/>
          <p:cNvSpPr>
            <a:spLocks/>
          </p:cNvSpPr>
          <p:nvPr/>
        </p:nvSpPr>
        <p:spPr bwMode="auto">
          <a:xfrm>
            <a:off x="744538" y="56855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eaLnBrk="0" hangingPunct="0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ОНЛАЙН ДОСТУП К БАЗЕ ДАННЫХ (КОПИИ БАЗЫ ДАННЫХ) НАЛОГОПЛАТЕЛЬЩИКА</a:t>
            </a:r>
          </a:p>
        </p:txBody>
      </p:sp>
      <p:sp>
        <p:nvSpPr>
          <p:cNvPr id="3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6</a:t>
            </a:fld>
            <a:endParaRPr lang="ru-RU" dirty="0"/>
          </a:p>
        </p:txBody>
      </p:sp>
      <p:sp>
        <p:nvSpPr>
          <p:cNvPr id="4" name="Облако 3"/>
          <p:cNvSpPr/>
          <p:nvPr/>
        </p:nvSpPr>
        <p:spPr>
          <a:xfrm>
            <a:off x="3027460" y="3675355"/>
            <a:ext cx="4155444" cy="1347073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Интернет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710920" y="1764406"/>
            <a:ext cx="5112568" cy="191094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Выделенная сеть Инспекции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4626620" y="4932760"/>
            <a:ext cx="5112568" cy="2232248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Налогоплательщик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0876" y="2650591"/>
            <a:ext cx="3060340" cy="128403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Логин/пароль,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сертификат,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другие виды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защищенных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соединений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7630448"/>
              </p:ext>
            </p:extLst>
          </p:nvPr>
        </p:nvGraphicFramePr>
        <p:xfrm>
          <a:off x="3637804" y="2736515"/>
          <a:ext cx="3573367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7" r:id="rId3" imgW="1941499" imgH="3529440" progId="Visio.Drawing.11">
                  <p:embed/>
                </p:oleObj>
              </mc:Choice>
              <mc:Fallback>
                <p:oleObj r:id="rId3" imgW="1941499" imgH="35294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7804" y="2736515"/>
                        <a:ext cx="3573367" cy="280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0662102"/>
              </p:ext>
            </p:extLst>
          </p:nvPr>
        </p:nvGraphicFramePr>
        <p:xfrm>
          <a:off x="1105296" y="1849550"/>
          <a:ext cx="11811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8" r:id="rId5" imgW="1178428" imgH="1058616" progId="Visio.Drawing.11">
                  <p:embed/>
                </p:oleObj>
              </mc:Choice>
              <mc:Fallback>
                <p:oleObj r:id="rId5" imgW="1178428" imgH="105861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5296" y="1849550"/>
                        <a:ext cx="118110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74526382"/>
              </p:ext>
            </p:extLst>
          </p:nvPr>
        </p:nvGraphicFramePr>
        <p:xfrm>
          <a:off x="1818308" y="2052439"/>
          <a:ext cx="2736304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99" r:id="rId7" imgW="3194052" imgH="410832" progId="Visio.Drawing.11">
                  <p:embed/>
                </p:oleObj>
              </mc:Choice>
              <mc:Fallback>
                <p:oleObj r:id="rId7" imgW="3194052" imgH="4108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8308" y="2052439"/>
                        <a:ext cx="2736304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22702005"/>
              </p:ext>
            </p:extLst>
          </p:nvPr>
        </p:nvGraphicFramePr>
        <p:xfrm>
          <a:off x="4122564" y="1620391"/>
          <a:ext cx="147637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0" r:id="rId9" imgW="1475142" imgH="1232928" progId="Visio.Drawing.11">
                  <p:embed/>
                </p:oleObj>
              </mc:Choice>
              <mc:Fallback>
                <p:oleObj r:id="rId9" imgW="1475142" imgH="123292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2564" y="1620391"/>
                        <a:ext cx="1476375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2826795"/>
              </p:ext>
            </p:extLst>
          </p:nvPr>
        </p:nvGraphicFramePr>
        <p:xfrm>
          <a:off x="6782249" y="4428703"/>
          <a:ext cx="2506533" cy="22043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01" r:id="rId11" imgW="2468151" imgH="2604312" progId="Visio.Drawing.11">
                  <p:embed/>
                </p:oleObj>
              </mc:Choice>
              <mc:Fallback>
                <p:oleObj r:id="rId11" imgW="2468151" imgH="260431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2249" y="4428703"/>
                        <a:ext cx="2506533" cy="220439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5994772" y="4428703"/>
            <a:ext cx="136815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5672" y="3940882"/>
            <a:ext cx="1080120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HTTPS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786860" y="5868863"/>
            <a:ext cx="2448271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Доступ к базе данных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(копии базы данных)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30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организации «Онлайн»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30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62970" y="2052439"/>
            <a:ext cx="649881" cy="216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30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8375" y="5432472"/>
            <a:ext cx="3594050" cy="6164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      8 организаций – 35%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10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Выгнутая вправо стрелка 28"/>
          <p:cNvSpPr/>
          <p:nvPr/>
        </p:nvSpPr>
        <p:spPr>
          <a:xfrm rot="17495551">
            <a:off x="6667625" y="553042"/>
            <a:ext cx="1421825" cy="4694018"/>
          </a:xfrm>
          <a:prstGeom prst="curvedLef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9"/>
          <p:cNvSpPr>
            <a:spLocks/>
          </p:cNvSpPr>
          <p:nvPr/>
        </p:nvSpPr>
        <p:spPr bwMode="auto">
          <a:xfrm>
            <a:off x="744538" y="85046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eaLnBrk="0" hangingPunct="0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ДОСТУП К АНАЛИТИЧЕСКОЙ ВИТРИНЕ ДАННЫХ НАЛОГОПЛАТЕЛЬЩИКА</a:t>
            </a:r>
          </a:p>
        </p:txBody>
      </p:sp>
      <p:sp>
        <p:nvSpPr>
          <p:cNvPr id="3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7</a:t>
            </a:fld>
            <a:endParaRPr lang="ru-RU" dirty="0"/>
          </a:p>
        </p:txBody>
      </p:sp>
      <p:sp>
        <p:nvSpPr>
          <p:cNvPr id="4" name="Облако 3"/>
          <p:cNvSpPr/>
          <p:nvPr/>
        </p:nvSpPr>
        <p:spPr>
          <a:xfrm>
            <a:off x="3027460" y="3675355"/>
            <a:ext cx="4155444" cy="1347073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Интернет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710920" y="1764406"/>
            <a:ext cx="5112568" cy="191094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Выделенная сеть Инспекции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4626620" y="4932759"/>
            <a:ext cx="5112568" cy="2376263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      Налогоплательщик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9871" y="2258035"/>
            <a:ext cx="3060340" cy="128403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Логин/пароль,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сертификат,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другие виды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защищенных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соединений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3664703"/>
              </p:ext>
            </p:extLst>
          </p:nvPr>
        </p:nvGraphicFramePr>
        <p:xfrm>
          <a:off x="3637804" y="2736515"/>
          <a:ext cx="3573367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5" r:id="rId3" imgW="1941499" imgH="3529440" progId="Visio.Drawing.11">
                  <p:embed/>
                </p:oleObj>
              </mc:Choice>
              <mc:Fallback>
                <p:oleObj r:id="rId3" imgW="1941499" imgH="35294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7804" y="2736515"/>
                        <a:ext cx="3573367" cy="280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101351"/>
              </p:ext>
            </p:extLst>
          </p:nvPr>
        </p:nvGraphicFramePr>
        <p:xfrm>
          <a:off x="1105296" y="1849550"/>
          <a:ext cx="11811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6" r:id="rId5" imgW="1178428" imgH="1058616" progId="Visio.Drawing.11">
                  <p:embed/>
                </p:oleObj>
              </mc:Choice>
              <mc:Fallback>
                <p:oleObj r:id="rId5" imgW="1178428" imgH="105861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5296" y="1849550"/>
                        <a:ext cx="118110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7236371"/>
              </p:ext>
            </p:extLst>
          </p:nvPr>
        </p:nvGraphicFramePr>
        <p:xfrm>
          <a:off x="1818308" y="2052439"/>
          <a:ext cx="2736304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7" r:id="rId7" imgW="3194052" imgH="410832" progId="Visio.Drawing.11">
                  <p:embed/>
                </p:oleObj>
              </mc:Choice>
              <mc:Fallback>
                <p:oleObj r:id="rId7" imgW="3194052" imgH="4108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8308" y="2052439"/>
                        <a:ext cx="2736304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28645097"/>
              </p:ext>
            </p:extLst>
          </p:nvPr>
        </p:nvGraphicFramePr>
        <p:xfrm>
          <a:off x="4122564" y="1620391"/>
          <a:ext cx="147637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8" r:id="rId9" imgW="1475142" imgH="1232928" progId="Visio.Drawing.11">
                  <p:embed/>
                </p:oleObj>
              </mc:Choice>
              <mc:Fallback>
                <p:oleObj r:id="rId9" imgW="1475142" imgH="123292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2564" y="1620391"/>
                        <a:ext cx="1476375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994772" y="4428703"/>
            <a:ext cx="136815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35672" y="3940882"/>
            <a:ext cx="1080120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HTTPS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1439773"/>
              </p:ext>
            </p:extLst>
          </p:nvPr>
        </p:nvGraphicFramePr>
        <p:xfrm>
          <a:off x="5105182" y="5088013"/>
          <a:ext cx="112395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49" r:id="rId11" imgW="1124401" imgH="1408752" progId="Visio.Drawing.11">
                  <p:embed/>
                </p:oleObj>
              </mc:Choice>
              <mc:Fallback>
                <p:oleObj r:id="rId11" imgW="1124401" imgH="140875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182" y="5088013"/>
                        <a:ext cx="112395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1521822"/>
              </p:ext>
            </p:extLst>
          </p:nvPr>
        </p:nvGraphicFramePr>
        <p:xfrm>
          <a:off x="5854836" y="5022428"/>
          <a:ext cx="2338710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0" r:id="rId13" imgW="2094503" imgH="650160" progId="Visio.Drawing.11">
                  <p:embed/>
                </p:oleObj>
              </mc:Choice>
              <mc:Fallback>
                <p:oleObj r:id="rId13" imgW="2094503" imgH="65016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4836" y="5022428"/>
                        <a:ext cx="2338710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4146816"/>
              </p:ext>
            </p:extLst>
          </p:nvPr>
        </p:nvGraphicFramePr>
        <p:xfrm>
          <a:off x="8010996" y="4219966"/>
          <a:ext cx="1338263" cy="204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51" r:id="rId15" imgW="1421980" imgH="2591568" progId="Visio.Drawing.11">
                  <p:embed/>
                </p:oleObj>
              </mc:Choice>
              <mc:Fallback>
                <p:oleObj r:id="rId15" imgW="1421980" imgH="259156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10996" y="4219966"/>
                        <a:ext cx="1338263" cy="204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Box 24"/>
          <p:cNvSpPr txBox="1"/>
          <p:nvPr/>
        </p:nvSpPr>
        <p:spPr>
          <a:xfrm>
            <a:off x="744538" y="5476825"/>
            <a:ext cx="3699676" cy="640059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       4 организации – 17%</a:t>
            </a:r>
            <a:endParaRPr lang="ru-RU" sz="2400" b="1" dirty="0">
              <a:solidFill>
                <a:schemeClr val="accent1">
                  <a:lumMod val="50000"/>
                </a:schemeClr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91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Выгнутая вправо стрелка 28"/>
          <p:cNvSpPr/>
          <p:nvPr/>
        </p:nvSpPr>
        <p:spPr>
          <a:xfrm rot="17495551">
            <a:off x="6667625" y="553042"/>
            <a:ext cx="1421825" cy="4694018"/>
          </a:xfrm>
          <a:prstGeom prst="curvedLeftArrow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Заголовок 9"/>
          <p:cNvSpPr>
            <a:spLocks/>
          </p:cNvSpPr>
          <p:nvPr/>
        </p:nvSpPr>
        <p:spPr bwMode="auto">
          <a:xfrm>
            <a:off x="744538" y="850461"/>
            <a:ext cx="994886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 eaLnBrk="0" hangingPunct="0"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ДОСТУП К ЭЛЕКТРОННОМУ АРХИВУ ДОКУМЕНТОВ НАЛОГОПЛАТЕЛЬЩИКА</a:t>
            </a:r>
          </a:p>
        </p:txBody>
      </p:sp>
      <p:sp>
        <p:nvSpPr>
          <p:cNvPr id="33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8</a:t>
            </a:fld>
            <a:endParaRPr lang="ru-RU" dirty="0"/>
          </a:p>
        </p:txBody>
      </p:sp>
      <p:sp>
        <p:nvSpPr>
          <p:cNvPr id="4" name="Облако 3"/>
          <p:cNvSpPr/>
          <p:nvPr/>
        </p:nvSpPr>
        <p:spPr>
          <a:xfrm>
            <a:off x="3516322" y="3729673"/>
            <a:ext cx="4155444" cy="1347073"/>
          </a:xfrm>
          <a:prstGeom prst="cloud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Интернет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Облако 6"/>
          <p:cNvSpPr/>
          <p:nvPr/>
        </p:nvSpPr>
        <p:spPr>
          <a:xfrm>
            <a:off x="710920" y="1764406"/>
            <a:ext cx="5112568" cy="1910949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Выделенная сеть Инспекции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Облако 7"/>
          <p:cNvSpPr/>
          <p:nvPr/>
        </p:nvSpPr>
        <p:spPr>
          <a:xfrm>
            <a:off x="3242027" y="5428178"/>
            <a:ext cx="3862802" cy="1944215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        Налогоплательщик</a:t>
            </a: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49871" y="2258035"/>
            <a:ext cx="3060340" cy="1284031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Логин/пароль,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сертификат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,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другие виды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защищенных 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соединений</a:t>
            </a: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1" name="Объект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2403788"/>
              </p:ext>
            </p:extLst>
          </p:nvPr>
        </p:nvGraphicFramePr>
        <p:xfrm>
          <a:off x="4482604" y="2900051"/>
          <a:ext cx="3573367" cy="280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2" r:id="rId3" imgW="1941499" imgH="3529440" progId="Visio.Drawing.11">
                  <p:embed/>
                </p:oleObj>
              </mc:Choice>
              <mc:Fallback>
                <p:oleObj r:id="rId3" imgW="1941499" imgH="35294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82604" y="2900051"/>
                        <a:ext cx="3573367" cy="280831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3" name="Объект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8533340"/>
              </p:ext>
            </p:extLst>
          </p:nvPr>
        </p:nvGraphicFramePr>
        <p:xfrm>
          <a:off x="1105296" y="1849550"/>
          <a:ext cx="1181100" cy="1057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3" r:id="rId5" imgW="1178428" imgH="1058616" progId="Visio.Drawing.11">
                  <p:embed/>
                </p:oleObj>
              </mc:Choice>
              <mc:Fallback>
                <p:oleObj r:id="rId5" imgW="1178428" imgH="1058616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5296" y="1849550"/>
                        <a:ext cx="1181100" cy="10572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5" name="Объект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4068683"/>
              </p:ext>
            </p:extLst>
          </p:nvPr>
        </p:nvGraphicFramePr>
        <p:xfrm>
          <a:off x="1818308" y="2052439"/>
          <a:ext cx="2736304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4" r:id="rId7" imgW="3194052" imgH="410832" progId="Visio.Drawing.11">
                  <p:embed/>
                </p:oleObj>
              </mc:Choice>
              <mc:Fallback>
                <p:oleObj r:id="rId7" imgW="3194052" imgH="41083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8308" y="2052439"/>
                        <a:ext cx="2736304" cy="4095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" name="Объект 1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3755767"/>
              </p:ext>
            </p:extLst>
          </p:nvPr>
        </p:nvGraphicFramePr>
        <p:xfrm>
          <a:off x="4122564" y="1620391"/>
          <a:ext cx="1476375" cy="122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5" r:id="rId9" imgW="1475142" imgH="1232928" progId="Visio.Drawing.11">
                  <p:embed/>
                </p:oleObj>
              </mc:Choice>
              <mc:Fallback>
                <p:oleObj r:id="rId9" imgW="1475142" imgH="123292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22564" y="1620391"/>
                        <a:ext cx="1476375" cy="122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994772" y="4428703"/>
            <a:ext cx="1368152" cy="28803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53119" y="4132867"/>
            <a:ext cx="1080120" cy="43204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47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HTTPS</a:t>
            </a: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390825"/>
              </p:ext>
            </p:extLst>
          </p:nvPr>
        </p:nvGraphicFramePr>
        <p:xfrm>
          <a:off x="3950873" y="5220791"/>
          <a:ext cx="1123950" cy="1409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6" r:id="rId11" imgW="1124401" imgH="1408752" progId="Visio.Drawing.11">
                  <p:embed/>
                </p:oleObj>
              </mc:Choice>
              <mc:Fallback>
                <p:oleObj r:id="rId11" imgW="1124401" imgH="140875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0873" y="5220791"/>
                        <a:ext cx="1123950" cy="1409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Облако 22"/>
          <p:cNvSpPr/>
          <p:nvPr/>
        </p:nvSpPr>
        <p:spPr>
          <a:xfrm>
            <a:off x="7087062" y="4860751"/>
            <a:ext cx="2655912" cy="1800200"/>
          </a:xfrm>
          <a:prstGeom prst="cloud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Rectangle 38"/>
          <p:cNvSpPr>
            <a:spLocks noChangeArrowheads="1"/>
          </p:cNvSpPr>
          <p:nvPr/>
        </p:nvSpPr>
        <p:spPr bwMode="auto">
          <a:xfrm>
            <a:off x="0" y="0"/>
            <a:ext cx="106934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Объект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56394590"/>
              </p:ext>
            </p:extLst>
          </p:nvPr>
        </p:nvGraphicFramePr>
        <p:xfrm>
          <a:off x="7794972" y="4132867"/>
          <a:ext cx="1647825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7" r:id="rId13" imgW="1642840" imgH="1825848" progId="Visio.Drawing.11">
                  <p:embed/>
                </p:oleObj>
              </mc:Choice>
              <mc:Fallback>
                <p:oleObj r:id="rId13" imgW="1642840" imgH="182584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94972" y="4132867"/>
                        <a:ext cx="1647825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814505"/>
              </p:ext>
            </p:extLst>
          </p:nvPr>
        </p:nvGraphicFramePr>
        <p:xfrm>
          <a:off x="4626621" y="5195356"/>
          <a:ext cx="3672407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68" r:id="rId15" imgW="2094503" imgH="650160" progId="Visio.Drawing.11">
                  <p:embed/>
                </p:oleObj>
              </mc:Choice>
              <mc:Fallback>
                <p:oleObj r:id="rId15" imgW="2094503" imgH="65016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26621" y="5195356"/>
                        <a:ext cx="3672407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7473127" y="5677866"/>
            <a:ext cx="1856595" cy="6590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R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lang="ru-RU" sz="13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1. ПО «Контур-Архив»</a:t>
            </a:r>
          </a:p>
          <a:p>
            <a:pPr marR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endParaRPr lang="ru-RU" sz="1300" dirty="0" smtClean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  <a:p>
            <a:pPr marR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</a:pPr>
            <a:r>
              <a:rPr kumimoji="0" lang="ru-RU" sz="130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kumimoji="0" lang="en-US" sz="130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SFTR</a:t>
            </a:r>
            <a:endParaRPr kumimoji="0" lang="ru-RU" sz="130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62970" y="2052439"/>
            <a:ext cx="649881" cy="2160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30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29830" y="4860751"/>
            <a:ext cx="3051605" cy="833356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fontAlgn="auto">
              <a:spcAft>
                <a:spcPts val="0"/>
              </a:spcAft>
            </a:pP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cs typeface="Times New Roman" pitchFamily="18" charset="0"/>
              </a:rPr>
              <a:t>11 организаций – 48%</a:t>
            </a:r>
          </a:p>
        </p:txBody>
      </p:sp>
    </p:spTree>
    <p:extLst>
      <p:ext uri="{BB962C8B-B14F-4D97-AF65-F5344CB8AC3E}">
        <p14:creationId xmlns:p14="http://schemas.microsoft.com/office/powerpoint/2010/main" val="2619882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Text Box 5"/>
          <p:cNvSpPr txBox="1">
            <a:spLocks noChangeArrowheads="1"/>
          </p:cNvSpPr>
          <p:nvPr/>
        </p:nvSpPr>
        <p:spPr bwMode="auto">
          <a:xfrm>
            <a:off x="1178874" y="4965580"/>
            <a:ext cx="8504594" cy="87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39" tIns="51770" rIns="103539" bIns="51770">
            <a:spAutoFit/>
          </a:bodyPr>
          <a:lstStyle/>
          <a:p>
            <a:pPr algn="ctr" defTabSz="1043056" eaLnBrk="1" hangingPunct="1">
              <a:spcBef>
                <a:spcPct val="50000"/>
              </a:spcBef>
            </a:pPr>
            <a:r>
              <a:rPr lang="ru-RU" sz="5000" b="1" dirty="0">
                <a:solidFill>
                  <a:srgbClr val="005AAA"/>
                </a:solidFill>
              </a:rPr>
              <a:t>Спасибо за внимание!</a:t>
            </a:r>
          </a:p>
        </p:txBody>
      </p:sp>
      <p:pic>
        <p:nvPicPr>
          <p:cNvPr id="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16" y="1417406"/>
            <a:ext cx="3279277" cy="35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5704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30038</TotalTime>
  <Words>420</Words>
  <Application>Microsoft Office PowerPoint</Application>
  <PresentationFormat>Произвольный</PresentationFormat>
  <Paragraphs>125</Paragraphs>
  <Slides>9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Present_FNS2012_A4</vt:lpstr>
      <vt:lpstr>Visio.Drawing.11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Качалин С.С.</dc:creator>
  <cp:keywords>МИ ФНС России по КН2</cp:keywords>
  <cp:lastModifiedBy>Кокорева Эмилия Геральдовна</cp:lastModifiedBy>
  <cp:revision>2236</cp:revision>
  <cp:lastPrinted>2018-11-26T16:07:49Z</cp:lastPrinted>
  <dcterms:created xsi:type="dcterms:W3CDTF">2013-04-16T12:12:16Z</dcterms:created>
  <dcterms:modified xsi:type="dcterms:W3CDTF">2019-09-12T14:21:22Z</dcterms:modified>
</cp:coreProperties>
</file>